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74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4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0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7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5/24/22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4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88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9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8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83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F3ACF7-62C5-1445-A6E5-9219FD7CF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760" y="4098865"/>
            <a:ext cx="8394306" cy="1502828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GB" sz="5300" dirty="0">
                <a:solidFill>
                  <a:schemeClr val="accent6">
                    <a:lumMod val="75000"/>
                  </a:schemeClr>
                </a:solidFill>
                <a:latin typeface="Chalkboard SE" panose="03050602040202020205" pitchFamily="66" charset="77"/>
              </a:rPr>
              <a:t>EATING AND DRINKING</a:t>
            </a:r>
            <a:br>
              <a:rPr lang="en-GB" sz="2600" dirty="0">
                <a:latin typeface="Chalkboard SE" panose="03050602040202020205" pitchFamily="66" charset="77"/>
              </a:rPr>
            </a:br>
            <a:br>
              <a:rPr lang="en-GB" sz="2600" dirty="0">
                <a:latin typeface="Chalkboard SE" panose="03050602040202020205" pitchFamily="66" charset="77"/>
              </a:rPr>
            </a:br>
            <a:r>
              <a:rPr lang="en-GB" sz="2700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Children in Ancient Greece</a:t>
            </a:r>
            <a:endParaRPr lang="en-GB" sz="2600" dirty="0">
              <a:solidFill>
                <a:schemeClr val="accent6">
                  <a:lumMod val="60000"/>
                  <a:lumOff val="40000"/>
                </a:schemeClr>
              </a:solidFill>
              <a:latin typeface="Chalkboard SE" panose="03050602040202020205" pitchFamily="66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440440-D5B1-9091-EC43-7EE546665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158" y="1325884"/>
            <a:ext cx="2560320" cy="21186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20172A-A130-C577-5876-BC7F9878F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653" y="1256307"/>
            <a:ext cx="2474323" cy="2257820"/>
          </a:xfrm>
          <a:prstGeom prst="rect">
            <a:avLst/>
          </a:prstGeom>
        </p:spPr>
      </p:pic>
      <p:pic>
        <p:nvPicPr>
          <p:cNvPr id="14" name="Picture 13" descr="A black teapot with a handle&#10;&#10;Description automatically generated with low confidence">
            <a:extLst>
              <a:ext uri="{FF2B5EF4-FFF2-40B4-BE49-F238E27FC236}">
                <a16:creationId xmlns:a16="http://schemas.microsoft.com/office/drawing/2014/main" id="{724F9D5D-0A34-EBAD-84D8-72476B777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2151" y="1290852"/>
            <a:ext cx="2559915" cy="218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6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ACF7-62C5-1445-A6E5-9219FD7CF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0386" y="187015"/>
            <a:ext cx="5833241" cy="881062"/>
          </a:xfrm>
        </p:spPr>
        <p:txBody>
          <a:bodyPr anchor="b">
            <a:no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halkboard SE" panose="03050602040202020205" pitchFamily="66" charset="77"/>
              </a:rPr>
              <a:t>Feeder (123)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AE084-59E7-CC4F-94B8-8355C9321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124" y="1168595"/>
            <a:ext cx="7026723" cy="1150937"/>
          </a:xfrm>
        </p:spPr>
        <p:txBody>
          <a:bodyPr anchor="t">
            <a:no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</a:t>
            </a:r>
            <a:r>
              <a:rPr lang="en-GB" sz="1800" u="sng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artefact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 we are looking at today is a feeder. It can also be called a feeding cup.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Feeders would be used to feed very young children with milk – like a baby’s bottle or ‘</a:t>
            </a:r>
            <a:r>
              <a:rPr lang="en-GB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sippy</a:t>
            </a: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’ cup today.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123 is the feeder’s </a:t>
            </a:r>
            <a:r>
              <a:rPr lang="en-GB" sz="1800" u="sng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accession number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 – this is the special number used (like a name) to identify the feeding cup in the Great North Museum: Hancock.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The feeder was made in Corinth, in the south of Greece, between 600 and 575 </a:t>
            </a:r>
            <a:r>
              <a:rPr lang="en-GB" sz="18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BCE</a:t>
            </a: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 – so around 2600 years ago.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feeder is made from clay. It was decorated with paint and then fired in a </a:t>
            </a:r>
            <a:r>
              <a:rPr lang="en-GB" sz="1800" u="sng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kiln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 (a very hot oven).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E6B8F0-9658-DF7A-4E0E-CA3D00C496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517" b="4517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CA5B69-FB99-4040-9892-2DEE6BAA14DA}"/>
              </a:ext>
            </a:extLst>
          </p:cNvPr>
          <p:cNvCxnSpPr/>
          <p:nvPr/>
        </p:nvCxnSpPr>
        <p:spPr>
          <a:xfrm>
            <a:off x="7253416" y="1068077"/>
            <a:ext cx="327454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84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ACF7-62C5-1445-A6E5-9219FD7CF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0386" y="187015"/>
            <a:ext cx="5833241" cy="881062"/>
          </a:xfrm>
        </p:spPr>
        <p:txBody>
          <a:bodyPr anchor="b">
            <a:no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halkboard SE" panose="03050602040202020205" pitchFamily="66" charset="77"/>
              </a:rPr>
              <a:t>Feeder (123)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AE084-59E7-CC4F-94B8-8355C9321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3176" y="1168595"/>
            <a:ext cx="7158824" cy="1150937"/>
          </a:xfrm>
        </p:spPr>
        <p:txBody>
          <a:bodyPr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feeder has a sieve built into the top.</a:t>
            </a:r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Can you see the holes?</a:t>
            </a:r>
          </a:p>
          <a:p>
            <a:pPr algn="ctr">
              <a:lnSpc>
                <a:spcPct val="150000"/>
              </a:lnSpc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feeder has a spout, to make it easier for babies to drink from it without spilling their milk.</a:t>
            </a:r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Can you see the hole?</a:t>
            </a:r>
          </a:p>
          <a:p>
            <a:pPr algn="ctr">
              <a:lnSpc>
                <a:spcPct val="150000"/>
              </a:lnSpc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feeder has two different handles. </a:t>
            </a:r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Can you see how they are different shapes?</a:t>
            </a:r>
          </a:p>
          <a:p>
            <a:pPr algn="ctr">
              <a:lnSpc>
                <a:spcPct val="150000"/>
              </a:lnSpc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feeder is decorated in a Geometric style, with black and brown paint. Geometric styles used different repeated patterns made from lines</a:t>
            </a:r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How many different patterns can you see?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E6B8F0-9658-DF7A-4E0E-CA3D00C496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517" b="4517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CA5B69-FB99-4040-9892-2DEE6BAA14DA}"/>
              </a:ext>
            </a:extLst>
          </p:cNvPr>
          <p:cNvCxnSpPr/>
          <p:nvPr/>
        </p:nvCxnSpPr>
        <p:spPr>
          <a:xfrm>
            <a:off x="7253416" y="1068077"/>
            <a:ext cx="327454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00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60968-80A7-461F-507A-E83DC877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anchor="b">
            <a:norm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halkboard SE" panose="03050602040202020205" pitchFamily="66" charset="77"/>
              </a:rPr>
              <a:t>Using Feeders</a:t>
            </a:r>
            <a:br>
              <a:rPr lang="en-GB" dirty="0">
                <a:latin typeface="Chalkboard SE" panose="03050602040202020205" pitchFamily="66" charset="77"/>
              </a:rPr>
            </a:br>
            <a:r>
              <a:rPr lang="en-GB" sz="2800" dirty="0">
                <a:solidFill>
                  <a:schemeClr val="accent6"/>
                </a:solidFill>
                <a:latin typeface="Chalkboard SE" panose="03050602040202020205" pitchFamily="66" charset="77"/>
              </a:rPr>
              <a:t>Drinking in Ancient Greece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C52A-5D7F-F06F-066D-8FDBA5BFA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7" y="2763837"/>
            <a:ext cx="5271804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This picture shows a clay </a:t>
            </a:r>
            <a:r>
              <a:rPr lang="en-GB" u="sng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figurine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from ancient Greece.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halkboard" panose="03050602040202020205" pitchFamily="66" charset="77"/>
              </a:rPr>
              <a:t>The figurine shows a lady feeding a baby using a feeder.</a:t>
            </a:r>
          </a:p>
          <a:p>
            <a:endParaRPr lang="en-GB" dirty="0">
              <a:solidFill>
                <a:schemeClr val="accent6">
                  <a:lumMod val="50000"/>
                </a:schemeClr>
              </a:solidFill>
              <a:latin typeface="Chalkboard" panose="03050602040202020205" pitchFamily="66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Can you see the baby?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halkboard" panose="03050602040202020205" pitchFamily="66" charset="77"/>
              </a:rPr>
              <a:t>Can you see the feeder?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5CF10F-5024-4F7A-6CE2-9275A9F4D1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" r="-2" b="1359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699FC0-0DB7-3962-A004-8B97A5D691C5}"/>
              </a:ext>
            </a:extLst>
          </p:cNvPr>
          <p:cNvCxnSpPr/>
          <p:nvPr/>
        </p:nvCxnSpPr>
        <p:spPr>
          <a:xfrm>
            <a:off x="1991149" y="2082801"/>
            <a:ext cx="327454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5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4AB742-44A6-4CDD-B54A-818846AF8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8C657C2-EC00-440D-8A5F-707099665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4937" y="0"/>
            <a:ext cx="3997527" cy="2646947"/>
          </a:xfrm>
          <a:custGeom>
            <a:avLst/>
            <a:gdLst>
              <a:gd name="connsiteX0" fmla="*/ 294151 w 4013331"/>
              <a:gd name="connsiteY0" fmla="*/ 0 h 2742133"/>
              <a:gd name="connsiteX1" fmla="*/ 3844057 w 4013331"/>
              <a:gd name="connsiteY1" fmla="*/ 0 h 2742133"/>
              <a:gd name="connsiteX2" fmla="*/ 3892490 w 4013331"/>
              <a:gd name="connsiteY2" fmla="*/ 131440 h 2742133"/>
              <a:gd name="connsiteX3" fmla="*/ 4013331 w 4013331"/>
              <a:gd name="connsiteY3" fmla="*/ 941251 h 2742133"/>
              <a:gd name="connsiteX4" fmla="*/ 3804827 w 4013331"/>
              <a:gd name="connsiteY4" fmla="*/ 1540292 h 2742133"/>
              <a:gd name="connsiteX5" fmla="*/ 3187498 w 4013331"/>
              <a:gd name="connsiteY5" fmla="*/ 2098087 h 2742133"/>
              <a:gd name="connsiteX6" fmla="*/ 3051769 w 4013331"/>
              <a:gd name="connsiteY6" fmla="*/ 2204787 h 2742133"/>
              <a:gd name="connsiteX7" fmla="*/ 1936476 w 4013331"/>
              <a:gd name="connsiteY7" fmla="*/ 2742133 h 2742133"/>
              <a:gd name="connsiteX8" fmla="*/ 467303 w 4013331"/>
              <a:gd name="connsiteY8" fmla="*/ 1868695 h 2742133"/>
              <a:gd name="connsiteX9" fmla="*/ 310732 w 4013331"/>
              <a:gd name="connsiteY9" fmla="*/ 1645244 h 2742133"/>
              <a:gd name="connsiteX10" fmla="*/ 0 w 4013331"/>
              <a:gd name="connsiteY10" fmla="*/ 941251 h 2742133"/>
              <a:gd name="connsiteX11" fmla="*/ 187749 w 4013331"/>
              <a:gd name="connsiteY11" fmla="*/ 183076 h 2742133"/>
              <a:gd name="connsiteX12" fmla="*/ 288888 w 4013331"/>
              <a:gd name="connsiteY12" fmla="*/ 7329 h 274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3331" h="2742133">
                <a:moveTo>
                  <a:pt x="294151" y="0"/>
                </a:moveTo>
                <a:lnTo>
                  <a:pt x="3844057" y="0"/>
                </a:lnTo>
                <a:lnTo>
                  <a:pt x="3892490" y="131440"/>
                </a:lnTo>
                <a:cubicBezTo>
                  <a:pt x="3971777" y="378867"/>
                  <a:pt x="4013331" y="652783"/>
                  <a:pt x="4013331" y="941251"/>
                </a:cubicBezTo>
                <a:cubicBezTo>
                  <a:pt x="4013331" y="1171430"/>
                  <a:pt x="3948997" y="1356167"/>
                  <a:pt x="3804827" y="1540292"/>
                </a:cubicBezTo>
                <a:cubicBezTo>
                  <a:pt x="3654026" y="1732895"/>
                  <a:pt x="3427436" y="1910292"/>
                  <a:pt x="3187498" y="2098087"/>
                </a:cubicBezTo>
                <a:cubicBezTo>
                  <a:pt x="3143231" y="2132693"/>
                  <a:pt x="3097499" y="2168522"/>
                  <a:pt x="3051769" y="2204787"/>
                </a:cubicBezTo>
                <a:cubicBezTo>
                  <a:pt x="2642425" y="2529345"/>
                  <a:pt x="2343664" y="2742133"/>
                  <a:pt x="1936476" y="2742133"/>
                </a:cubicBezTo>
                <a:cubicBezTo>
                  <a:pt x="1316045" y="2742133"/>
                  <a:pt x="876647" y="2480932"/>
                  <a:pt x="467303" y="1868695"/>
                </a:cubicBezTo>
                <a:cubicBezTo>
                  <a:pt x="413736" y="1788559"/>
                  <a:pt x="361372" y="1715679"/>
                  <a:pt x="310732" y="1645244"/>
                </a:cubicBezTo>
                <a:cubicBezTo>
                  <a:pt x="100850" y="1353195"/>
                  <a:pt x="0" y="1201315"/>
                  <a:pt x="0" y="941251"/>
                </a:cubicBezTo>
                <a:cubicBezTo>
                  <a:pt x="0" y="683021"/>
                  <a:pt x="63214" y="427935"/>
                  <a:pt x="187749" y="183076"/>
                </a:cubicBezTo>
                <a:cubicBezTo>
                  <a:pt x="218215" y="123194"/>
                  <a:pt x="251953" y="64578"/>
                  <a:pt x="288888" y="7329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E59B97-22BB-4B21-A9FA-03420C055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0402" y="0"/>
            <a:ext cx="4244813" cy="2866417"/>
          </a:xfrm>
          <a:custGeom>
            <a:avLst/>
            <a:gdLst>
              <a:gd name="connsiteX0" fmla="*/ 237339 w 4130517"/>
              <a:gd name="connsiteY0" fmla="*/ 0 h 2806419"/>
              <a:gd name="connsiteX1" fmla="*/ 3997489 w 4130517"/>
              <a:gd name="connsiteY1" fmla="*/ 0 h 2806419"/>
              <a:gd name="connsiteX2" fmla="*/ 4006148 w 4130517"/>
              <a:gd name="connsiteY2" fmla="*/ 24333 h 2806419"/>
              <a:gd name="connsiteX3" fmla="*/ 4130517 w 4130517"/>
              <a:gd name="connsiteY3" fmla="*/ 887307 h 2806419"/>
              <a:gd name="connsiteX4" fmla="*/ 3915925 w 4130517"/>
              <a:gd name="connsiteY4" fmla="*/ 1525677 h 2806419"/>
              <a:gd name="connsiteX5" fmla="*/ 3280571 w 4130517"/>
              <a:gd name="connsiteY5" fmla="*/ 2120090 h 2806419"/>
              <a:gd name="connsiteX6" fmla="*/ 3140878 w 4130517"/>
              <a:gd name="connsiteY6" fmla="*/ 2233796 h 2806419"/>
              <a:gd name="connsiteX7" fmla="*/ 1993019 w 4130517"/>
              <a:gd name="connsiteY7" fmla="*/ 2806419 h 2806419"/>
              <a:gd name="connsiteX8" fmla="*/ 480948 w 4130517"/>
              <a:gd name="connsiteY8" fmla="*/ 1875638 h 2806419"/>
              <a:gd name="connsiteX9" fmla="*/ 319805 w 4130517"/>
              <a:gd name="connsiteY9" fmla="*/ 1637519 h 2806419"/>
              <a:gd name="connsiteX10" fmla="*/ 0 w 4130517"/>
              <a:gd name="connsiteY10" fmla="*/ 887307 h 2806419"/>
              <a:gd name="connsiteX11" fmla="*/ 193231 w 4130517"/>
              <a:gd name="connsiteY11" fmla="*/ 79360 h 280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0517" h="2806419">
                <a:moveTo>
                  <a:pt x="237339" y="0"/>
                </a:moveTo>
                <a:lnTo>
                  <a:pt x="3997489" y="0"/>
                </a:lnTo>
                <a:lnTo>
                  <a:pt x="4006148" y="24333"/>
                </a:lnTo>
                <a:cubicBezTo>
                  <a:pt x="4087750" y="288004"/>
                  <a:pt x="4130517" y="579903"/>
                  <a:pt x="4130517" y="887307"/>
                </a:cubicBezTo>
                <a:cubicBezTo>
                  <a:pt x="4130517" y="1132599"/>
                  <a:pt x="4064304" y="1329464"/>
                  <a:pt x="3915925" y="1525677"/>
                </a:cubicBezTo>
                <a:cubicBezTo>
                  <a:pt x="3760721" y="1730924"/>
                  <a:pt x="3527514" y="1919967"/>
                  <a:pt x="3280571" y="2120090"/>
                </a:cubicBezTo>
                <a:cubicBezTo>
                  <a:pt x="3235011" y="2156968"/>
                  <a:pt x="3187944" y="2195151"/>
                  <a:pt x="3140878" y="2233796"/>
                </a:cubicBezTo>
                <a:cubicBezTo>
                  <a:pt x="2719582" y="2579662"/>
                  <a:pt x="2412097" y="2806419"/>
                  <a:pt x="1993019" y="2806419"/>
                </a:cubicBezTo>
                <a:cubicBezTo>
                  <a:pt x="1354472" y="2806419"/>
                  <a:pt x="902244" y="2528070"/>
                  <a:pt x="480948" y="1875638"/>
                </a:cubicBezTo>
                <a:cubicBezTo>
                  <a:pt x="425816" y="1790244"/>
                  <a:pt x="371924" y="1712578"/>
                  <a:pt x="319805" y="1637519"/>
                </a:cubicBezTo>
                <a:cubicBezTo>
                  <a:pt x="103795" y="1326296"/>
                  <a:pt x="0" y="1164446"/>
                  <a:pt x="0" y="887307"/>
                </a:cubicBezTo>
                <a:cubicBezTo>
                  <a:pt x="0" y="612125"/>
                  <a:pt x="65060" y="340293"/>
                  <a:pt x="193231" y="7936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979426-C6FD-4460-83C7-21632A5C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95863" y="0"/>
            <a:ext cx="4584032" cy="3020235"/>
          </a:xfrm>
          <a:custGeom>
            <a:avLst/>
            <a:gdLst>
              <a:gd name="connsiteX0" fmla="*/ 208215 w 4389519"/>
              <a:gd name="connsiteY0" fmla="*/ 0 h 2916937"/>
              <a:gd name="connsiteX1" fmla="*/ 4284014 w 4389519"/>
              <a:gd name="connsiteY1" fmla="*/ 0 h 2916937"/>
              <a:gd name="connsiteX2" fmla="*/ 4335794 w 4389519"/>
              <a:gd name="connsiteY2" fmla="*/ 207911 h 2916937"/>
              <a:gd name="connsiteX3" fmla="*/ 4376420 w 4389519"/>
              <a:gd name="connsiteY3" fmla="*/ 1078865 h 2916937"/>
              <a:gd name="connsiteX4" fmla="*/ 4090147 w 4389519"/>
              <a:gd name="connsiteY4" fmla="*/ 1734728 h 2916937"/>
              <a:gd name="connsiteX5" fmla="*/ 3362552 w 4389519"/>
              <a:gd name="connsiteY5" fmla="*/ 2305097 h 2916937"/>
              <a:gd name="connsiteX6" fmla="*/ 3204152 w 4389519"/>
              <a:gd name="connsiteY6" fmla="*/ 2412521 h 2916937"/>
              <a:gd name="connsiteX7" fmla="*/ 1936072 w 4389519"/>
              <a:gd name="connsiteY7" fmla="*/ 2912360 h 2916937"/>
              <a:gd name="connsiteX8" fmla="*/ 421690 w 4389519"/>
              <a:gd name="connsiteY8" fmla="*/ 1787063 h 2916937"/>
              <a:gd name="connsiteX9" fmla="*/ 273167 w 4389519"/>
              <a:gd name="connsiteY9" fmla="*/ 1520080 h 2916937"/>
              <a:gd name="connsiteX10" fmla="*/ 4118 w 4389519"/>
              <a:gd name="connsiteY10" fmla="*/ 696338 h 2916937"/>
              <a:gd name="connsiteX11" fmla="*/ 175984 w 4389519"/>
              <a:gd name="connsiteY11" fmla="*/ 60381 h 291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9519" h="2916937">
                <a:moveTo>
                  <a:pt x="208215" y="0"/>
                </a:moveTo>
                <a:lnTo>
                  <a:pt x="4284014" y="0"/>
                </a:lnTo>
                <a:lnTo>
                  <a:pt x="4335794" y="207911"/>
                </a:lnTo>
                <a:cubicBezTo>
                  <a:pt x="4388748" y="479686"/>
                  <a:pt x="4403109" y="773803"/>
                  <a:pt x="4376420" y="1078865"/>
                </a:cubicBezTo>
                <a:cubicBezTo>
                  <a:pt x="4353703" y="1338514"/>
                  <a:pt x="4265383" y="1540772"/>
                  <a:pt x="4090147" y="1734728"/>
                </a:cubicBezTo>
                <a:cubicBezTo>
                  <a:pt x="3906850" y="1937616"/>
                  <a:pt x="3642485" y="2116128"/>
                  <a:pt x="3362552" y="2305097"/>
                </a:cubicBezTo>
                <a:cubicBezTo>
                  <a:pt x="3310910" y="2339914"/>
                  <a:pt x="3257553" y="2375972"/>
                  <a:pt x="3204152" y="2412521"/>
                </a:cubicBezTo>
                <a:cubicBezTo>
                  <a:pt x="2726165" y="2739616"/>
                  <a:pt x="2379682" y="2951171"/>
                  <a:pt x="1936072" y="2912360"/>
                </a:cubicBezTo>
                <a:cubicBezTo>
                  <a:pt x="1260148" y="2853224"/>
                  <a:pt x="807225" y="2516700"/>
                  <a:pt x="421690" y="1787063"/>
                </a:cubicBezTo>
                <a:cubicBezTo>
                  <a:pt x="371240" y="1691563"/>
                  <a:pt x="321385" y="1604361"/>
                  <a:pt x="273167" y="1520080"/>
                </a:cubicBezTo>
                <a:cubicBezTo>
                  <a:pt x="73334" y="1170636"/>
                  <a:pt x="-21548" y="989700"/>
                  <a:pt x="4118" y="696338"/>
                </a:cubicBezTo>
                <a:cubicBezTo>
                  <a:pt x="23232" y="477870"/>
                  <a:pt x="80908" y="264786"/>
                  <a:pt x="175984" y="60381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737DC92-56B9-4937-AE19-D0092C88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76470"/>
            <a:ext cx="4211054" cy="5181530"/>
          </a:xfrm>
          <a:custGeom>
            <a:avLst/>
            <a:gdLst>
              <a:gd name="connsiteX0" fmla="*/ 1155130 w 4174269"/>
              <a:gd name="connsiteY0" fmla="*/ 990 h 5181455"/>
              <a:gd name="connsiteX1" fmla="*/ 2396955 w 4174269"/>
              <a:gd name="connsiteY1" fmla="*/ 367328 h 5181455"/>
              <a:gd name="connsiteX2" fmla="*/ 3827960 w 4174269"/>
              <a:gd name="connsiteY2" fmla="*/ 4749328 h 5181455"/>
              <a:gd name="connsiteX3" fmla="*/ 3561502 w 4174269"/>
              <a:gd name="connsiteY3" fmla="*/ 5090948 h 5181455"/>
              <a:gd name="connsiteX4" fmla="*/ 3452726 w 4174269"/>
              <a:gd name="connsiteY4" fmla="*/ 5181455 h 5181455"/>
              <a:gd name="connsiteX5" fmla="*/ 0 w 4174269"/>
              <a:gd name="connsiteY5" fmla="*/ 5181455 h 5181455"/>
              <a:gd name="connsiteX6" fmla="*/ 0 w 4174269"/>
              <a:gd name="connsiteY6" fmla="*/ 251605 h 5181455"/>
              <a:gd name="connsiteX7" fmla="*/ 157396 w 4174269"/>
              <a:gd name="connsiteY7" fmla="*/ 182600 h 5181455"/>
              <a:gd name="connsiteX8" fmla="*/ 1155130 w 4174269"/>
              <a:gd name="connsiteY8" fmla="*/ 990 h 51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269" h="5181455">
                <a:moveTo>
                  <a:pt x="1155130" y="990"/>
                </a:moveTo>
                <a:cubicBezTo>
                  <a:pt x="1564667" y="12730"/>
                  <a:pt x="1984593" y="129250"/>
                  <a:pt x="2396955" y="367328"/>
                </a:cubicBezTo>
                <a:cubicBezTo>
                  <a:pt x="3871760" y="1218807"/>
                  <a:pt x="4678347" y="3276416"/>
                  <a:pt x="3827960" y="4749328"/>
                </a:cubicBezTo>
                <a:cubicBezTo>
                  <a:pt x="3748235" y="4887417"/>
                  <a:pt x="3658928" y="4998272"/>
                  <a:pt x="3561502" y="5090948"/>
                </a:cubicBezTo>
                <a:lnTo>
                  <a:pt x="3452726" y="5181455"/>
                </a:lnTo>
                <a:lnTo>
                  <a:pt x="0" y="5181455"/>
                </a:lnTo>
                <a:lnTo>
                  <a:pt x="0" y="251605"/>
                </a:lnTo>
                <a:lnTo>
                  <a:pt x="157396" y="182600"/>
                </a:lnTo>
                <a:cubicBezTo>
                  <a:pt x="475610" y="54980"/>
                  <a:pt x="811718" y="-8854"/>
                  <a:pt x="115513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2ED9FA9-D215-4E4B-AC03-F103CF5EF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27554"/>
            <a:ext cx="4611389" cy="5530446"/>
          </a:xfrm>
          <a:custGeom>
            <a:avLst/>
            <a:gdLst>
              <a:gd name="connsiteX0" fmla="*/ 948905 w 4259808"/>
              <a:gd name="connsiteY0" fmla="*/ 1556 h 5510713"/>
              <a:gd name="connsiteX1" fmla="*/ 2304106 w 4259808"/>
              <a:gd name="connsiteY1" fmla="*/ 405867 h 5510713"/>
              <a:gd name="connsiteX2" fmla="*/ 3890982 w 4259808"/>
              <a:gd name="connsiteY2" fmla="*/ 5156588 h 5510713"/>
              <a:gd name="connsiteX3" fmla="*/ 3680329 w 4259808"/>
              <a:gd name="connsiteY3" fmla="*/ 5445948 h 5510713"/>
              <a:gd name="connsiteX4" fmla="*/ 3616504 w 4259808"/>
              <a:gd name="connsiteY4" fmla="*/ 5510713 h 5510713"/>
              <a:gd name="connsiteX5" fmla="*/ 0 w 4259808"/>
              <a:gd name="connsiteY5" fmla="*/ 5510713 h 5510713"/>
              <a:gd name="connsiteX6" fmla="*/ 0 w 4259808"/>
              <a:gd name="connsiteY6" fmla="*/ 144797 h 5510713"/>
              <a:gd name="connsiteX7" fmla="*/ 164164 w 4259808"/>
              <a:gd name="connsiteY7" fmla="*/ 92266 h 5510713"/>
              <a:gd name="connsiteX8" fmla="*/ 948905 w 4259808"/>
              <a:gd name="connsiteY8" fmla="*/ 1556 h 551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9808" h="5510713">
                <a:moveTo>
                  <a:pt x="948905" y="1556"/>
                </a:moveTo>
                <a:cubicBezTo>
                  <a:pt x="1395136" y="16867"/>
                  <a:pt x="1853354" y="145625"/>
                  <a:pt x="2304106" y="405867"/>
                </a:cubicBezTo>
                <a:cubicBezTo>
                  <a:pt x="3916211" y="1336616"/>
                  <a:pt x="4808028" y="3568218"/>
                  <a:pt x="3890982" y="5156588"/>
                </a:cubicBezTo>
                <a:cubicBezTo>
                  <a:pt x="3826502" y="5268272"/>
                  <a:pt x="3756052" y="5363347"/>
                  <a:pt x="3680329" y="5445948"/>
                </a:cubicBezTo>
                <a:lnTo>
                  <a:pt x="3616504" y="5510713"/>
                </a:lnTo>
                <a:lnTo>
                  <a:pt x="0" y="5510713"/>
                </a:lnTo>
                <a:lnTo>
                  <a:pt x="0" y="144797"/>
                </a:lnTo>
                <a:lnTo>
                  <a:pt x="164164" y="92266"/>
                </a:lnTo>
                <a:cubicBezTo>
                  <a:pt x="418657" y="23914"/>
                  <a:pt x="681631" y="-7614"/>
                  <a:pt x="948905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4F7307B-EE3B-4DDF-BA3E-2446D7BA8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0060"/>
            <a:ext cx="4406602" cy="5337940"/>
          </a:xfrm>
          <a:custGeom>
            <a:avLst/>
            <a:gdLst>
              <a:gd name="connsiteX0" fmla="*/ 812878 w 4029221"/>
              <a:gd name="connsiteY0" fmla="*/ 840 h 5265194"/>
              <a:gd name="connsiteX1" fmla="*/ 960980 w 4029221"/>
              <a:gd name="connsiteY1" fmla="*/ 1442 h 5265194"/>
              <a:gd name="connsiteX2" fmla="*/ 2216856 w 4029221"/>
              <a:gd name="connsiteY2" fmla="*/ 376120 h 5265194"/>
              <a:gd name="connsiteX3" fmla="*/ 3687427 w 4029221"/>
              <a:gd name="connsiteY3" fmla="*/ 4778650 h 5265194"/>
              <a:gd name="connsiteX4" fmla="*/ 3267677 w 4029221"/>
              <a:gd name="connsiteY4" fmla="*/ 5245601 h 5265194"/>
              <a:gd name="connsiteX5" fmla="*/ 3237167 w 4029221"/>
              <a:gd name="connsiteY5" fmla="*/ 5265194 h 5265194"/>
              <a:gd name="connsiteX6" fmla="*/ 0 w 4029221"/>
              <a:gd name="connsiteY6" fmla="*/ 5265194 h 5265194"/>
              <a:gd name="connsiteX7" fmla="*/ 0 w 4029221"/>
              <a:gd name="connsiteY7" fmla="*/ 162790 h 5265194"/>
              <a:gd name="connsiteX8" fmla="*/ 58408 w 4029221"/>
              <a:gd name="connsiteY8" fmla="*/ 139352 h 5265194"/>
              <a:gd name="connsiteX9" fmla="*/ 812878 w 4029221"/>
              <a:gd name="connsiteY9" fmla="*/ 840 h 52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9221" h="5265194">
                <a:moveTo>
                  <a:pt x="812878" y="840"/>
                </a:moveTo>
                <a:cubicBezTo>
                  <a:pt x="862065" y="-449"/>
                  <a:pt x="911443" y="-258"/>
                  <a:pt x="960980" y="1442"/>
                </a:cubicBezTo>
                <a:cubicBezTo>
                  <a:pt x="1374507" y="15631"/>
                  <a:pt x="1799140" y="134952"/>
                  <a:pt x="2216856" y="376120"/>
                </a:cubicBezTo>
                <a:cubicBezTo>
                  <a:pt x="3710806" y="1238652"/>
                  <a:pt x="4537261" y="3306696"/>
                  <a:pt x="3687427" y="4778650"/>
                </a:cubicBezTo>
                <a:cubicBezTo>
                  <a:pt x="3567917" y="4985647"/>
                  <a:pt x="3426282" y="5131074"/>
                  <a:pt x="3267677" y="5245601"/>
                </a:cubicBezTo>
                <a:lnTo>
                  <a:pt x="3237167" y="5265194"/>
                </a:lnTo>
                <a:lnTo>
                  <a:pt x="0" y="5265194"/>
                </a:lnTo>
                <a:lnTo>
                  <a:pt x="0" y="162790"/>
                </a:lnTo>
                <a:lnTo>
                  <a:pt x="58408" y="139352"/>
                </a:lnTo>
                <a:cubicBezTo>
                  <a:pt x="301661" y="55163"/>
                  <a:pt x="554646" y="7607"/>
                  <a:pt x="812878" y="84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D6FC86-C97D-41F7-9F69-5FD01EA5C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577" y="-1"/>
            <a:ext cx="4366423" cy="3629533"/>
          </a:xfrm>
          <a:custGeom>
            <a:avLst/>
            <a:gdLst>
              <a:gd name="connsiteX0" fmla="*/ 305212 w 4069058"/>
              <a:gd name="connsiteY0" fmla="*/ 0 h 3547008"/>
              <a:gd name="connsiteX1" fmla="*/ 4069058 w 4069058"/>
              <a:gd name="connsiteY1" fmla="*/ 0 h 3547008"/>
              <a:gd name="connsiteX2" fmla="*/ 4069058 w 4069058"/>
              <a:gd name="connsiteY2" fmla="*/ 2865785 h 3547008"/>
              <a:gd name="connsiteX3" fmla="*/ 3996814 w 4069058"/>
              <a:gd name="connsiteY3" fmla="*/ 2947457 h 3547008"/>
              <a:gd name="connsiteX4" fmla="*/ 2732780 w 4069058"/>
              <a:gd name="connsiteY4" fmla="*/ 3541640 h 3547008"/>
              <a:gd name="connsiteX5" fmla="*/ 1317550 w 4069058"/>
              <a:gd name="connsiteY5" fmla="*/ 3015110 h 3547008"/>
              <a:gd name="connsiteX6" fmla="*/ 1140977 w 4069058"/>
              <a:gd name="connsiteY6" fmla="*/ 2901419 h 3547008"/>
              <a:gd name="connsiteX7" fmla="*/ 330269 w 4069058"/>
              <a:gd name="connsiteY7" fmla="*/ 2297252 h 3547008"/>
              <a:gd name="connsiteX8" fmla="*/ 13299 w 4069058"/>
              <a:gd name="connsiteY8" fmla="*/ 1599966 h 3547008"/>
              <a:gd name="connsiteX9" fmla="*/ 217457 w 4069058"/>
              <a:gd name="connsiteY9" fmla="*/ 178659 h 354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9058" h="3547008">
                <a:moveTo>
                  <a:pt x="305212" y="0"/>
                </a:moveTo>
                <a:lnTo>
                  <a:pt x="4069058" y="0"/>
                </a:lnTo>
                <a:lnTo>
                  <a:pt x="4069058" y="2865785"/>
                </a:lnTo>
                <a:lnTo>
                  <a:pt x="3996814" y="2947457"/>
                </a:lnTo>
                <a:cubicBezTo>
                  <a:pt x="3654887" y="3311545"/>
                  <a:pt x="3252443" y="3496175"/>
                  <a:pt x="2732780" y="3541640"/>
                </a:cubicBezTo>
                <a:cubicBezTo>
                  <a:pt x="2236701" y="3585041"/>
                  <a:pt x="1850359" y="3361306"/>
                  <a:pt x="1317550" y="3015110"/>
                </a:cubicBezTo>
                <a:cubicBezTo>
                  <a:pt x="1258026" y="2976425"/>
                  <a:pt x="1198546" y="2938265"/>
                  <a:pt x="1140977" y="2901419"/>
                </a:cubicBezTo>
                <a:cubicBezTo>
                  <a:pt x="828927" y="2701433"/>
                  <a:pt x="534230" y="2512513"/>
                  <a:pt x="330269" y="2297252"/>
                </a:cubicBezTo>
                <a:cubicBezTo>
                  <a:pt x="135278" y="2091465"/>
                  <a:pt x="37487" y="1876435"/>
                  <a:pt x="13299" y="1599966"/>
                </a:cubicBezTo>
                <a:cubicBezTo>
                  <a:pt x="-32170" y="1080250"/>
                  <a:pt x="39709" y="589889"/>
                  <a:pt x="217457" y="178659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149BA8E-E6C8-4AD3-9570-48F8A1AC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53663" y="0"/>
            <a:ext cx="3938337" cy="3321595"/>
          </a:xfrm>
          <a:custGeom>
            <a:avLst/>
            <a:gdLst>
              <a:gd name="connsiteX0" fmla="*/ 3466434 w 3872006"/>
              <a:gd name="connsiteY0" fmla="*/ 0 h 3321595"/>
              <a:gd name="connsiteX1" fmla="*/ 65800 w 3872006"/>
              <a:gd name="connsiteY1" fmla="*/ 0 h 3321595"/>
              <a:gd name="connsiteX2" fmla="*/ 0 w 3872006"/>
              <a:gd name="connsiteY2" fmla="*/ 59511 h 3321595"/>
              <a:gd name="connsiteX3" fmla="*/ 0 w 3872006"/>
              <a:gd name="connsiteY3" fmla="*/ 2518435 h 3321595"/>
              <a:gd name="connsiteX4" fmla="*/ 80122 w 3872006"/>
              <a:gd name="connsiteY4" fmla="*/ 2618704 h 3321595"/>
              <a:gd name="connsiteX5" fmla="*/ 1549501 w 3872006"/>
              <a:gd name="connsiteY5" fmla="*/ 3321595 h 3321595"/>
              <a:gd name="connsiteX6" fmla="*/ 2796711 w 3872006"/>
              <a:gd name="connsiteY6" fmla="*/ 2749441 h 3321595"/>
              <a:gd name="connsiteX7" fmla="*/ 2948494 w 3872006"/>
              <a:gd name="connsiteY7" fmla="*/ 2635829 h 3321595"/>
              <a:gd name="connsiteX8" fmla="*/ 3638840 w 3872006"/>
              <a:gd name="connsiteY8" fmla="*/ 2041901 h 3321595"/>
              <a:gd name="connsiteX9" fmla="*/ 3872006 w 3872006"/>
              <a:gd name="connsiteY9" fmla="*/ 1404055 h 3321595"/>
              <a:gd name="connsiteX10" fmla="*/ 3467973 w 3872006"/>
              <a:gd name="connsiteY10" fmla="*/ 1974 h 332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2006" h="3321595">
                <a:moveTo>
                  <a:pt x="3466434" y="0"/>
                </a:moveTo>
                <a:lnTo>
                  <a:pt x="65800" y="0"/>
                </a:lnTo>
                <a:lnTo>
                  <a:pt x="0" y="59511"/>
                </a:lnTo>
                <a:lnTo>
                  <a:pt x="0" y="2518435"/>
                </a:lnTo>
                <a:lnTo>
                  <a:pt x="80122" y="2618704"/>
                </a:lnTo>
                <a:cubicBezTo>
                  <a:pt x="490323" y="3108658"/>
                  <a:pt x="942414" y="3321595"/>
                  <a:pt x="1549501" y="3321595"/>
                </a:cubicBezTo>
                <a:cubicBezTo>
                  <a:pt x="2004852" y="3321595"/>
                  <a:pt x="2338950" y="3095023"/>
                  <a:pt x="2796711" y="2749441"/>
                </a:cubicBezTo>
                <a:cubicBezTo>
                  <a:pt x="2847850" y="2710827"/>
                  <a:pt x="2898991" y="2672676"/>
                  <a:pt x="2948494" y="2635829"/>
                </a:cubicBezTo>
                <a:cubicBezTo>
                  <a:pt x="3216812" y="2435869"/>
                  <a:pt x="3470203" y="2246981"/>
                  <a:pt x="3638840" y="2041901"/>
                </a:cubicBezTo>
                <a:cubicBezTo>
                  <a:pt x="3800062" y="1845849"/>
                  <a:pt x="3872006" y="1649145"/>
                  <a:pt x="3872006" y="1404055"/>
                </a:cubicBezTo>
                <a:cubicBezTo>
                  <a:pt x="3872006" y="866538"/>
                  <a:pt x="3729694" y="376466"/>
                  <a:pt x="3467973" y="197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DA5EA15-015B-4C5B-86F1-E15E6C34F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71504" y="0"/>
            <a:ext cx="4120496" cy="3411460"/>
          </a:xfrm>
          <a:custGeom>
            <a:avLst/>
            <a:gdLst>
              <a:gd name="connsiteX0" fmla="*/ 3564894 w 3904481"/>
              <a:gd name="connsiteY0" fmla="*/ 0 h 3411460"/>
              <a:gd name="connsiteX1" fmla="*/ 0 w 3904481"/>
              <a:gd name="connsiteY1" fmla="*/ 0 h 3411460"/>
              <a:gd name="connsiteX2" fmla="*/ 0 w 3904481"/>
              <a:gd name="connsiteY2" fmla="*/ 2659993 h 3411460"/>
              <a:gd name="connsiteX3" fmla="*/ 1876 w 3904481"/>
              <a:gd name="connsiteY3" fmla="*/ 2662425 h 3411460"/>
              <a:gd name="connsiteX4" fmla="*/ 1514161 w 3904481"/>
              <a:gd name="connsiteY4" fmla="*/ 3411460 h 3411460"/>
              <a:gd name="connsiteX5" fmla="*/ 2797788 w 3904481"/>
              <a:gd name="connsiteY5" fmla="*/ 2801744 h 3411460"/>
              <a:gd name="connsiteX6" fmla="*/ 2954004 w 3904481"/>
              <a:gd name="connsiteY6" fmla="*/ 2680673 h 3411460"/>
              <a:gd name="connsiteX7" fmla="*/ 3664508 w 3904481"/>
              <a:gd name="connsiteY7" fmla="*/ 2047754 h 3411460"/>
              <a:gd name="connsiteX8" fmla="*/ 3904481 w 3904481"/>
              <a:gd name="connsiteY8" fmla="*/ 1368033 h 3411460"/>
              <a:gd name="connsiteX9" fmla="*/ 3596499 w 3904481"/>
              <a:gd name="connsiteY9" fmla="*/ 52268 h 34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4481" h="3411460">
                <a:moveTo>
                  <a:pt x="3564894" y="0"/>
                </a:moveTo>
                <a:lnTo>
                  <a:pt x="0" y="0"/>
                </a:lnTo>
                <a:lnTo>
                  <a:pt x="0" y="2659993"/>
                </a:lnTo>
                <a:lnTo>
                  <a:pt x="1876" y="2662425"/>
                </a:lnTo>
                <a:cubicBezTo>
                  <a:pt x="424055" y="3184544"/>
                  <a:pt x="889346" y="3411460"/>
                  <a:pt x="1514161" y="3411460"/>
                </a:cubicBezTo>
                <a:cubicBezTo>
                  <a:pt x="1982808" y="3411460"/>
                  <a:pt x="2326661" y="3170014"/>
                  <a:pt x="2797788" y="2801744"/>
                </a:cubicBezTo>
                <a:cubicBezTo>
                  <a:pt x="2850420" y="2760595"/>
                  <a:pt x="2903054" y="2719940"/>
                  <a:pt x="2954004" y="2680673"/>
                </a:cubicBezTo>
                <a:cubicBezTo>
                  <a:pt x="3230156" y="2467586"/>
                  <a:pt x="3490946" y="2266297"/>
                  <a:pt x="3664508" y="2047754"/>
                </a:cubicBezTo>
                <a:cubicBezTo>
                  <a:pt x="3830437" y="1838832"/>
                  <a:pt x="3904481" y="1629214"/>
                  <a:pt x="3904481" y="1368033"/>
                </a:cubicBezTo>
                <a:cubicBezTo>
                  <a:pt x="3904481" y="877057"/>
                  <a:pt x="3796872" y="423228"/>
                  <a:pt x="3596499" y="52268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D8E7D-3035-7F92-3E6D-EE16A6C8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751" y="2804936"/>
            <a:ext cx="5546431" cy="1123183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Chalkboard SE" panose="03050602040202020205" pitchFamily="66" charset="77"/>
              </a:rPr>
              <a:t>More Feeders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CADAEC-9633-A3FE-6FD3-5A95D9871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876" y="412200"/>
            <a:ext cx="1945134" cy="16630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990F02-9AD6-8BA4-F8FF-8340A03D8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941" y="419314"/>
            <a:ext cx="2366315" cy="1958126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5861D6-3ABE-B439-9540-7CFA48031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60" y="3289355"/>
            <a:ext cx="2776423" cy="2533485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66DC454-4F26-2A91-AFCD-1A7222D4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751" y="3935124"/>
            <a:ext cx="6952564" cy="2700454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chemeClr val="accent6"/>
                </a:solidFill>
                <a:latin typeface="Chalkboard SE" panose="03050602040202020205" pitchFamily="66" charset="77"/>
              </a:rPr>
              <a:t>These are some other feeders from ancient Greece that are kept in the Shefton Collection in the Great North Museum: Hancock.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sz="1600" dirty="0">
                <a:solidFill>
                  <a:schemeClr val="accent6"/>
                </a:solidFill>
                <a:latin typeface="Chalkboard SE" panose="03050602040202020205" pitchFamily="66" charset="77"/>
              </a:rPr>
              <a:t>You can see they are a little different from number 123 – their decoration is different, they do not have sieves on the top, and they only have one handle. They all have a spout though, don’t they?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C6823-4D79-6779-569D-8B99EBDA398C}"/>
              </a:ext>
            </a:extLst>
          </p:cNvPr>
          <p:cNvCxnSpPr>
            <a:cxnSpLocks/>
          </p:cNvCxnSpPr>
          <p:nvPr/>
        </p:nvCxnSpPr>
        <p:spPr>
          <a:xfrm>
            <a:off x="5486400" y="3891371"/>
            <a:ext cx="20934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3605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1F223B"/>
      </a:dk2>
      <a:lt2>
        <a:srgbClr val="E2E8E5"/>
      </a:lt2>
      <a:accent1>
        <a:srgbClr val="C34D80"/>
      </a:accent1>
      <a:accent2>
        <a:srgbClr val="B13B9F"/>
      </a:accent2>
      <a:accent3>
        <a:srgbClr val="A44DC3"/>
      </a:accent3>
      <a:accent4>
        <a:srgbClr val="613BB1"/>
      </a:accent4>
      <a:accent5>
        <a:srgbClr val="4D58C3"/>
      </a:accent5>
      <a:accent6>
        <a:srgbClr val="3B78B1"/>
      </a:accent6>
      <a:hlink>
        <a:srgbClr val="31956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340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Meiryo</vt:lpstr>
      <vt:lpstr>Arial</vt:lpstr>
      <vt:lpstr>Chalkboard</vt:lpstr>
      <vt:lpstr>Chalkboard SE</vt:lpstr>
      <vt:lpstr>Corbel</vt:lpstr>
      <vt:lpstr>Wingdings</vt:lpstr>
      <vt:lpstr>SketchLinesVTI</vt:lpstr>
      <vt:lpstr>EATING AND DRINKING  Children in Ancient Greece</vt:lpstr>
      <vt:lpstr>Feeder (123)</vt:lpstr>
      <vt:lpstr>Feeder (123)</vt:lpstr>
      <vt:lpstr>Using Feeders Drinking in Ancient Greece</vt:lpstr>
      <vt:lpstr>More Feeders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Sheet: Chous 198</dc:title>
  <dc:creator>Emma Gooch (PGR)</dc:creator>
  <cp:lastModifiedBy>Emma Gooch (PGR)</cp:lastModifiedBy>
  <cp:revision>9</cp:revision>
  <dcterms:created xsi:type="dcterms:W3CDTF">2022-04-07T12:14:11Z</dcterms:created>
  <dcterms:modified xsi:type="dcterms:W3CDTF">2022-05-24T10:25:42Z</dcterms:modified>
</cp:coreProperties>
</file>